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es-MX"/>
    </a:defPPr>
    <a:lvl1pPr marL="0" algn="l" defTabSz="3627809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3903" algn="l" defTabSz="3627809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7809" algn="l" defTabSz="3627809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1713" algn="l" defTabSz="3627809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5618" algn="l" defTabSz="3627809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69522" algn="l" defTabSz="3627809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3425" algn="l" defTabSz="3627809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697331" algn="l" defTabSz="3627809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1235" algn="l" defTabSz="3627809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50" d="100"/>
          <a:sy n="50" d="100"/>
        </p:scale>
        <p:origin x="-4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141C-4972-463B-BAE8-2A0243649891}" type="datetimeFigureOut">
              <a:rPr lang="es-MX" smtClean="0"/>
              <a:t>14/02/2018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5E0A-4552-4624-A675-EDF2AA4D23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769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141C-4972-463B-BAE8-2A0243649891}" type="datetimeFigureOut">
              <a:rPr lang="es-MX" smtClean="0"/>
              <a:t>14/02/2018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5E0A-4552-4624-A675-EDF2AA4D23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841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141C-4972-463B-BAE8-2A0243649891}" type="datetimeFigureOut">
              <a:rPr lang="es-MX" smtClean="0"/>
              <a:t>14/02/2018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5E0A-4552-4624-A675-EDF2AA4D23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753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141C-4972-463B-BAE8-2A0243649891}" type="datetimeFigureOut">
              <a:rPr lang="es-MX" smtClean="0"/>
              <a:t>14/02/2018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5E0A-4552-4624-A675-EDF2AA4D23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138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141C-4972-463B-BAE8-2A0243649891}" type="datetimeFigureOut">
              <a:rPr lang="es-MX" smtClean="0"/>
              <a:t>14/02/2018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5E0A-4552-4624-A675-EDF2AA4D23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23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141C-4972-463B-BAE8-2A0243649891}" type="datetimeFigureOut">
              <a:rPr lang="es-MX" smtClean="0"/>
              <a:t>14/02/2018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5E0A-4552-4624-A675-EDF2AA4D23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835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141C-4972-463B-BAE8-2A0243649891}" type="datetimeFigureOut">
              <a:rPr lang="es-MX" smtClean="0"/>
              <a:t>14/02/2018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5E0A-4552-4624-A675-EDF2AA4D23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254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141C-4972-463B-BAE8-2A0243649891}" type="datetimeFigureOut">
              <a:rPr lang="es-MX" smtClean="0"/>
              <a:t>14/02/2018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5E0A-4552-4624-A675-EDF2AA4D23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022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141C-4972-463B-BAE8-2A0243649891}" type="datetimeFigureOut">
              <a:rPr lang="es-MX" smtClean="0"/>
              <a:t>14/02/2018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5E0A-4552-4624-A675-EDF2AA4D23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6714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141C-4972-463B-BAE8-2A0243649891}" type="datetimeFigureOut">
              <a:rPr lang="es-MX" smtClean="0"/>
              <a:t>14/02/2018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5E0A-4552-4624-A675-EDF2AA4D23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9472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141C-4972-463B-BAE8-2A0243649891}" type="datetimeFigureOut">
              <a:rPr lang="es-MX" smtClean="0"/>
              <a:t>14/02/2018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5E0A-4552-4624-A675-EDF2AA4D23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318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B141C-4972-463B-BAE8-2A0243649891}" type="datetimeFigureOut">
              <a:rPr lang="es-MX" smtClean="0"/>
              <a:t>14/02/2018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A5E0A-4552-4624-A675-EDF2AA4D23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048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dumed.imss.gob.mx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9000603" y="508024"/>
            <a:ext cx="14398096" cy="21023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Bef>
                <a:spcPts val="800"/>
              </a:spcBef>
              <a:spcAft>
                <a:spcPts val="1067"/>
              </a:spcAft>
            </a:pPr>
            <a:r>
              <a:rPr lang="es-MX" sz="5867" spc="333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INSTITUTO TECNOLÓGICO</a:t>
            </a:r>
            <a:endParaRPr lang="es-MX" sz="137074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MX" sz="5867" spc="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SUPERIOR DE  HUATUSCO</a:t>
            </a:r>
            <a:endParaRPr lang="es-MX" sz="55069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959507"/>
              </p:ext>
            </p:extLst>
          </p:nvPr>
        </p:nvGraphicFramePr>
        <p:xfrm>
          <a:off x="1866900" y="2919192"/>
          <a:ext cx="28727400" cy="30166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27400"/>
              </a:tblGrid>
              <a:tr h="30166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0" dirty="0"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“Título del </a:t>
                      </a:r>
                      <a:r>
                        <a:rPr lang="es-MX" sz="10000" dirty="0" smtClean="0"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Prototipo”</a:t>
                      </a:r>
                    </a:p>
                  </a:txBody>
                  <a:tcPr marL="58682" marR="58682" marT="0" marB="0"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390542"/>
              </p:ext>
            </p:extLst>
          </p:nvPr>
        </p:nvGraphicFramePr>
        <p:xfrm>
          <a:off x="3778589" y="6187792"/>
          <a:ext cx="24842112" cy="8265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77392"/>
                <a:gridCol w="8282360"/>
                <a:gridCol w="8282360"/>
              </a:tblGrid>
              <a:tr h="8265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45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Autor 1</a:t>
                      </a:r>
                      <a:endParaRPr lang="es-MX" sz="45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58682" marR="5868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45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Autor 2</a:t>
                      </a:r>
                      <a:endParaRPr lang="es-MX" sz="45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58682" marR="5868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45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Autor 3</a:t>
                      </a:r>
                      <a:endParaRPr lang="es-MX" sz="45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58682" marR="5868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7510" y="96267"/>
            <a:ext cx="2640097" cy="2810494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2019457" y="7981480"/>
            <a:ext cx="13320000" cy="13535127"/>
            <a:chOff x="360945" y="7309355"/>
            <a:chExt cx="9860085" cy="13988420"/>
          </a:xfrm>
        </p:grpSpPr>
        <p:sp>
          <p:nvSpPr>
            <p:cNvPr id="10" name="Marcador de contenido 2"/>
            <p:cNvSpPr txBox="1">
              <a:spLocks/>
            </p:cNvSpPr>
            <p:nvPr/>
          </p:nvSpPr>
          <p:spPr>
            <a:xfrm>
              <a:off x="360945" y="8697000"/>
              <a:ext cx="9828000" cy="12600775"/>
            </a:xfrm>
            <a:prstGeom prst="rect">
              <a:avLst/>
            </a:prstGeom>
            <a:ln>
              <a:noFill/>
            </a:ln>
          </p:spPr>
          <p:txBody>
            <a:bodyPr vert="horz" lIns="121924" tIns="60962" rIns="121924" bIns="60962" rtlCol="0">
              <a:noAutofit/>
            </a:bodyPr>
            <a:lstStyle>
              <a:lvl1pPr marL="0" indent="0" algn="ctr" defTabSz="2159996" rtl="0" eaLnBrk="1" latinLnBrk="0" hangingPunct="1">
                <a:lnSpc>
                  <a:spcPct val="90000"/>
                </a:lnSpc>
                <a:spcBef>
                  <a:spcPts val="2362"/>
                </a:spcBef>
                <a:buFont typeface="Arial" panose="020B0604020202020204" pitchFamily="34" charset="0"/>
                <a:buNone/>
                <a:defRPr sz="56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79998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47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59996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42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39994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19991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399989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479987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559985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639983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s-MX" sz="4000" dirty="0">
                  <a:latin typeface="Consolas" panose="020B0609020204030204" pitchFamily="49" charset="0"/>
                  <a:cs typeface="Consolas" panose="020B0609020204030204" pitchFamily="49" charset="0"/>
                </a:rPr>
                <a:t>La introducción puede llevar:</a:t>
              </a:r>
            </a:p>
            <a:p>
              <a:pPr lvl="0" algn="just"/>
              <a:r>
                <a:rPr lang="es-MX" sz="4000" dirty="0">
                  <a:latin typeface="Consolas" panose="020B0609020204030204" pitchFamily="49" charset="0"/>
                  <a:cs typeface="Consolas" panose="020B0609020204030204" pitchFamily="49" charset="0"/>
                </a:rPr>
                <a:t>Una breve revisión del </a:t>
              </a:r>
              <a:r>
                <a:rPr lang="es-MX" sz="40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prototipo</a:t>
              </a:r>
              <a:r>
                <a:rPr lang="es-MX" sz="40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s-MX" sz="4000" dirty="0">
                  <a:latin typeface="Consolas" panose="020B0609020204030204" pitchFamily="49" charset="0"/>
                  <a:cs typeface="Consolas" panose="020B0609020204030204" pitchFamily="49" charset="0"/>
                </a:rPr>
                <a:t>con alguno de los antecedentes que justifiquen la elección </a:t>
              </a:r>
              <a:r>
                <a:rPr lang="es-MX" sz="40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de la ley o modelo a demostrar </a:t>
              </a:r>
              <a:r>
                <a:rPr lang="es-MX" sz="4000" dirty="0">
                  <a:latin typeface="Consolas" panose="020B0609020204030204" pitchFamily="49" charset="0"/>
                  <a:cs typeface="Consolas" panose="020B0609020204030204" pitchFamily="49" charset="0"/>
                </a:rPr>
                <a:t>y su importancia teórica o práctica.</a:t>
              </a:r>
            </a:p>
            <a:p>
              <a:pPr lvl="0" algn="just"/>
              <a:r>
                <a:rPr lang="es-MX" sz="4000" dirty="0">
                  <a:latin typeface="Consolas" panose="020B0609020204030204" pitchFamily="49" charset="0"/>
                  <a:cs typeface="Consolas" panose="020B0609020204030204" pitchFamily="49" charset="0"/>
                </a:rPr>
                <a:t>Justificación del motivo por el que se </a:t>
              </a:r>
              <a:r>
                <a:rPr lang="es-MX" sz="40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realiza el prototipo (implementación en la vida </a:t>
              </a:r>
              <a:r>
                <a:rPr lang="es-MX" sz="4000" dirty="0">
                  <a:latin typeface="Consolas" panose="020B0609020204030204" pitchFamily="49" charset="0"/>
                  <a:cs typeface="Consolas" panose="020B0609020204030204" pitchFamily="49" charset="0"/>
                </a:rPr>
                <a:t>cotidiana y/o </a:t>
              </a:r>
              <a:r>
                <a:rPr lang="es-MX" sz="40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en el rubro empresarial).</a:t>
              </a:r>
              <a:endParaRPr lang="es-MX" sz="40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lvl="0" algn="just"/>
              <a:r>
                <a:rPr lang="es-MX" sz="4000" dirty="0">
                  <a:latin typeface="Consolas" panose="020B0609020204030204" pitchFamily="49" charset="0"/>
                  <a:cs typeface="Consolas" panose="020B0609020204030204" pitchFamily="49" charset="0"/>
                </a:rPr>
                <a:t>Hipótesis y/o objetivos del trabajo.</a:t>
              </a:r>
            </a:p>
          </p:txBody>
        </p:sp>
        <p:sp>
          <p:nvSpPr>
            <p:cNvPr id="14" name="Marcador de contenido 2"/>
            <p:cNvSpPr txBox="1">
              <a:spLocks/>
            </p:cNvSpPr>
            <p:nvPr/>
          </p:nvSpPr>
          <p:spPr>
            <a:xfrm>
              <a:off x="393030" y="7309355"/>
              <a:ext cx="9828000" cy="11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lIns="121924" tIns="60962" rIns="121924" bIns="60962" rtlCol="0" anchor="ctr">
              <a:noAutofit/>
            </a:bodyPr>
            <a:lstStyle>
              <a:lvl1pPr marL="0" indent="0" algn="ctr" defTabSz="2159996" rtl="0" eaLnBrk="1" latinLnBrk="0" hangingPunct="1">
                <a:lnSpc>
                  <a:spcPct val="90000"/>
                </a:lnSpc>
                <a:spcBef>
                  <a:spcPts val="2362"/>
                </a:spcBef>
                <a:buFont typeface="Arial" panose="020B0604020202020204" pitchFamily="34" charset="0"/>
                <a:buNone/>
                <a:defRPr sz="56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79998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47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59996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42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39994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19991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399989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479987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559985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639983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5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Introducción</a:t>
              </a: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17109677" y="7981481"/>
            <a:ext cx="13320000" cy="13535127"/>
            <a:chOff x="360945" y="7309355"/>
            <a:chExt cx="9860085" cy="13988420"/>
          </a:xfrm>
        </p:grpSpPr>
        <p:sp>
          <p:nvSpPr>
            <p:cNvPr id="20" name="Marcador de contenido 2"/>
            <p:cNvSpPr txBox="1">
              <a:spLocks/>
            </p:cNvSpPr>
            <p:nvPr/>
          </p:nvSpPr>
          <p:spPr>
            <a:xfrm>
              <a:off x="360945" y="8697000"/>
              <a:ext cx="9828000" cy="12600775"/>
            </a:xfrm>
            <a:prstGeom prst="rect">
              <a:avLst/>
            </a:prstGeom>
            <a:ln>
              <a:noFill/>
            </a:ln>
          </p:spPr>
          <p:txBody>
            <a:bodyPr vert="horz" lIns="121924" tIns="60962" rIns="121924" bIns="60962" rtlCol="0">
              <a:noAutofit/>
            </a:bodyPr>
            <a:lstStyle>
              <a:lvl1pPr marL="0" indent="0" algn="ctr" defTabSz="2159996" rtl="0" eaLnBrk="1" latinLnBrk="0" hangingPunct="1">
                <a:lnSpc>
                  <a:spcPct val="90000"/>
                </a:lnSpc>
                <a:spcBef>
                  <a:spcPts val="2362"/>
                </a:spcBef>
                <a:buFont typeface="Arial" panose="020B0604020202020204" pitchFamily="34" charset="0"/>
                <a:buNone/>
                <a:defRPr sz="56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79998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47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59996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42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39994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19991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399989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479987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559985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639983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just"/>
              <a:r>
                <a:rPr lang="es-MX" sz="4000" dirty="0">
                  <a:latin typeface="Consolas" panose="020B0609020204030204" pitchFamily="49" charset="0"/>
                  <a:cs typeface="Consolas" panose="020B0609020204030204" pitchFamily="49" charset="0"/>
                </a:rPr>
                <a:t>En esta sección se anotan los procedimientos y recursos empleados para el desarrollo </a:t>
              </a:r>
              <a:r>
                <a:rPr lang="es-MX" sz="40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del prototipo.</a:t>
              </a:r>
            </a:p>
            <a:p>
              <a:pPr lvl="0" algn="just"/>
              <a:r>
                <a:rPr lang="es-MX" sz="40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Este </a:t>
              </a:r>
              <a:r>
                <a:rPr lang="es-MX" sz="4000" dirty="0">
                  <a:latin typeface="Consolas" panose="020B0609020204030204" pitchFamily="49" charset="0"/>
                  <a:cs typeface="Consolas" panose="020B0609020204030204" pitchFamily="49" charset="0"/>
                </a:rPr>
                <a:t>apartado es fundamental para conocer la forma en la que se ha llevado a cabo el </a:t>
              </a:r>
              <a:r>
                <a:rPr lang="es-MX" sz="40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desarrollo</a:t>
              </a:r>
              <a:r>
                <a:rPr lang="es-MX" sz="40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.</a:t>
              </a:r>
            </a:p>
            <a:p>
              <a:pPr lvl="0" algn="just"/>
              <a:r>
                <a:rPr lang="es-MX" sz="40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Debe </a:t>
              </a:r>
              <a:r>
                <a:rPr lang="es-MX" sz="4000" dirty="0">
                  <a:latin typeface="Consolas" panose="020B0609020204030204" pitchFamily="49" charset="0"/>
                  <a:cs typeface="Consolas" panose="020B0609020204030204" pitchFamily="49" charset="0"/>
                </a:rPr>
                <a:t>describir cómo se llevó a cabo la experiencia y cómo </a:t>
              </a:r>
              <a:r>
                <a:rPr lang="es-MX" sz="40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se demuestra la implementación de las ciencias básicas.</a:t>
              </a:r>
              <a:endParaRPr lang="es-MX" sz="40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1" name="Marcador de contenido 2"/>
            <p:cNvSpPr txBox="1">
              <a:spLocks/>
            </p:cNvSpPr>
            <p:nvPr/>
          </p:nvSpPr>
          <p:spPr>
            <a:xfrm>
              <a:off x="393030" y="7309355"/>
              <a:ext cx="9828000" cy="11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lIns="121924" tIns="60962" rIns="121924" bIns="60962" rtlCol="0" anchor="ctr">
              <a:noAutofit/>
            </a:bodyPr>
            <a:lstStyle>
              <a:lvl1pPr marL="0" indent="0" algn="ctr" defTabSz="2159996" rtl="0" eaLnBrk="1" latinLnBrk="0" hangingPunct="1">
                <a:lnSpc>
                  <a:spcPct val="90000"/>
                </a:lnSpc>
                <a:spcBef>
                  <a:spcPts val="2362"/>
                </a:spcBef>
                <a:buFont typeface="Arial" panose="020B0604020202020204" pitchFamily="34" charset="0"/>
                <a:buNone/>
                <a:defRPr sz="56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79998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47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59996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42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39994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19991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399989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479987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559985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639983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5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Metodología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2104254" y="25295765"/>
            <a:ext cx="13320000" cy="13535127"/>
            <a:chOff x="360945" y="7309355"/>
            <a:chExt cx="9860085" cy="13988420"/>
          </a:xfrm>
        </p:grpSpPr>
        <p:sp>
          <p:nvSpPr>
            <p:cNvPr id="23" name="Marcador de contenido 2"/>
            <p:cNvSpPr txBox="1">
              <a:spLocks/>
            </p:cNvSpPr>
            <p:nvPr/>
          </p:nvSpPr>
          <p:spPr>
            <a:xfrm>
              <a:off x="360945" y="8697000"/>
              <a:ext cx="9828000" cy="12600775"/>
            </a:xfrm>
            <a:prstGeom prst="rect">
              <a:avLst/>
            </a:prstGeom>
            <a:ln>
              <a:noFill/>
            </a:ln>
          </p:spPr>
          <p:txBody>
            <a:bodyPr vert="horz" lIns="121924" tIns="60962" rIns="121924" bIns="60962" rtlCol="0">
              <a:noAutofit/>
            </a:bodyPr>
            <a:lstStyle>
              <a:lvl1pPr marL="0" indent="0" algn="ctr" defTabSz="2159996" rtl="0" eaLnBrk="1" latinLnBrk="0" hangingPunct="1">
                <a:lnSpc>
                  <a:spcPct val="90000"/>
                </a:lnSpc>
                <a:spcBef>
                  <a:spcPts val="2362"/>
                </a:spcBef>
                <a:buFont typeface="Arial" panose="020B0604020202020204" pitchFamily="34" charset="0"/>
                <a:buNone/>
                <a:defRPr sz="56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79998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47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59996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42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39994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19991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399989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479987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559985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639983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s-MX" sz="4000" dirty="0">
                  <a:latin typeface="Consolas" panose="020B0609020204030204" pitchFamily="49" charset="0"/>
                  <a:cs typeface="Consolas" panose="020B0609020204030204" pitchFamily="49" charset="0"/>
                </a:rPr>
                <a:t>Aquí se anotan los resultados de la experiencia una vez analizados. En este apartado puedes incluir figuras, ecuaciones, tablas y gráficas que permiten la representación de los resultados de forma clara y efectiva.</a:t>
              </a:r>
            </a:p>
          </p:txBody>
        </p:sp>
        <p:sp>
          <p:nvSpPr>
            <p:cNvPr id="24" name="Marcador de contenido 2"/>
            <p:cNvSpPr txBox="1">
              <a:spLocks/>
            </p:cNvSpPr>
            <p:nvPr/>
          </p:nvSpPr>
          <p:spPr>
            <a:xfrm>
              <a:off x="393030" y="7309355"/>
              <a:ext cx="9828000" cy="11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lIns="121924" tIns="60962" rIns="121924" bIns="60962" rtlCol="0" anchor="ctr">
              <a:noAutofit/>
            </a:bodyPr>
            <a:lstStyle>
              <a:lvl1pPr marL="0" indent="0" algn="ctr" defTabSz="2159996" rtl="0" eaLnBrk="1" latinLnBrk="0" hangingPunct="1">
                <a:lnSpc>
                  <a:spcPct val="90000"/>
                </a:lnSpc>
                <a:spcBef>
                  <a:spcPts val="2362"/>
                </a:spcBef>
                <a:buFont typeface="Arial" panose="020B0604020202020204" pitchFamily="34" charset="0"/>
                <a:buNone/>
                <a:defRPr sz="56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79998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47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59996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42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39994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19991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399989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479987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559985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639983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5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Resultados Obtenidos</a:t>
              </a: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16979044" y="22418304"/>
            <a:ext cx="13320000" cy="10198682"/>
            <a:chOff x="360945" y="7309355"/>
            <a:chExt cx="9860085" cy="10540204"/>
          </a:xfrm>
        </p:grpSpPr>
        <p:sp>
          <p:nvSpPr>
            <p:cNvPr id="26" name="Marcador de contenido 2"/>
            <p:cNvSpPr txBox="1">
              <a:spLocks/>
            </p:cNvSpPr>
            <p:nvPr/>
          </p:nvSpPr>
          <p:spPr>
            <a:xfrm>
              <a:off x="360945" y="8696999"/>
              <a:ext cx="9828000" cy="9152560"/>
            </a:xfrm>
            <a:prstGeom prst="rect">
              <a:avLst/>
            </a:prstGeom>
            <a:ln>
              <a:noFill/>
            </a:ln>
          </p:spPr>
          <p:txBody>
            <a:bodyPr vert="horz" lIns="121924" tIns="60962" rIns="121924" bIns="60962" rtlCol="0">
              <a:noAutofit/>
            </a:bodyPr>
            <a:lstStyle>
              <a:lvl1pPr marL="0" indent="0" algn="ctr" defTabSz="2159996" rtl="0" eaLnBrk="1" latinLnBrk="0" hangingPunct="1">
                <a:lnSpc>
                  <a:spcPct val="90000"/>
                </a:lnSpc>
                <a:spcBef>
                  <a:spcPts val="2362"/>
                </a:spcBef>
                <a:buFont typeface="Arial" panose="020B0604020202020204" pitchFamily="34" charset="0"/>
                <a:buNone/>
                <a:defRPr sz="56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79998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47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59996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42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39994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19991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399989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479987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559985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639983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just"/>
              <a:r>
                <a:rPr lang="es-MX" sz="40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Puede contener alguna discusión sobre los resultados, la </a:t>
              </a:r>
              <a:r>
                <a:rPr lang="es-MX" sz="40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confirmación </a:t>
              </a:r>
              <a:r>
                <a:rPr lang="es-MX" sz="40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de la hipótesis, una interpretación de los mismos poniendo de manifiesto su </a:t>
              </a:r>
              <a:r>
                <a:rPr lang="es-MX" sz="40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implementación en la vida cotidiana y en el rubro empresarial.</a:t>
              </a:r>
              <a:endParaRPr lang="es-MX" sz="40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7" name="Marcador de contenido 2"/>
            <p:cNvSpPr txBox="1">
              <a:spLocks/>
            </p:cNvSpPr>
            <p:nvPr/>
          </p:nvSpPr>
          <p:spPr>
            <a:xfrm>
              <a:off x="393030" y="7309355"/>
              <a:ext cx="9828000" cy="11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lIns="121924" tIns="60962" rIns="121924" bIns="60962" rtlCol="0" anchor="ctr">
              <a:noAutofit/>
            </a:bodyPr>
            <a:lstStyle>
              <a:lvl1pPr marL="0" indent="0" algn="ctr" defTabSz="2159996" rtl="0" eaLnBrk="1" latinLnBrk="0" hangingPunct="1">
                <a:lnSpc>
                  <a:spcPct val="90000"/>
                </a:lnSpc>
                <a:spcBef>
                  <a:spcPts val="2362"/>
                </a:spcBef>
                <a:buFont typeface="Arial" panose="020B0604020202020204" pitchFamily="34" charset="0"/>
                <a:buNone/>
                <a:defRPr sz="56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79998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47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59996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42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39994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19991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399989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479987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559985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639983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5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Conclusiones</a:t>
              </a: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16904664" y="33585582"/>
            <a:ext cx="13147263" cy="8014924"/>
            <a:chOff x="360945" y="7309355"/>
            <a:chExt cx="9860085" cy="8283345"/>
          </a:xfrm>
        </p:grpSpPr>
        <p:sp>
          <p:nvSpPr>
            <p:cNvPr id="29" name="Marcador de contenido 2"/>
            <p:cNvSpPr txBox="1">
              <a:spLocks/>
            </p:cNvSpPr>
            <p:nvPr/>
          </p:nvSpPr>
          <p:spPr>
            <a:xfrm>
              <a:off x="360945" y="8697000"/>
              <a:ext cx="9828000" cy="6895700"/>
            </a:xfrm>
            <a:prstGeom prst="rect">
              <a:avLst/>
            </a:prstGeom>
            <a:ln>
              <a:noFill/>
            </a:ln>
          </p:spPr>
          <p:txBody>
            <a:bodyPr vert="horz" lIns="121924" tIns="60962" rIns="121924" bIns="60962" rtlCol="0">
              <a:noAutofit/>
            </a:bodyPr>
            <a:lstStyle>
              <a:lvl1pPr marL="0" indent="0" algn="ctr" defTabSz="2159996" rtl="0" eaLnBrk="1" latinLnBrk="0" hangingPunct="1">
                <a:lnSpc>
                  <a:spcPct val="90000"/>
                </a:lnSpc>
                <a:spcBef>
                  <a:spcPts val="2362"/>
                </a:spcBef>
                <a:buFont typeface="Arial" panose="020B0604020202020204" pitchFamily="34" charset="0"/>
                <a:buNone/>
                <a:defRPr sz="56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79998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47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59996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42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39994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19991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399989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479987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559985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639983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/>
              <a:r>
                <a:rPr lang="pt-BR" sz="35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Becerril</a:t>
              </a:r>
              <a:r>
                <a:rPr lang="pt-BR" sz="3500" dirty="0">
                  <a:latin typeface="Consolas" panose="020B0609020204030204" pitchFamily="49" charset="0"/>
                  <a:cs typeface="Consolas" panose="020B0609020204030204" pitchFamily="49" charset="0"/>
                </a:rPr>
                <a:t>, Alma. (14 de </a:t>
              </a:r>
              <a:r>
                <a:rPr lang="es-MX" sz="3500" dirty="0">
                  <a:latin typeface="Consolas" panose="020B0609020204030204" pitchFamily="49" charset="0"/>
                  <a:cs typeface="Consolas" panose="020B0609020204030204" pitchFamily="49" charset="0"/>
                </a:rPr>
                <a:t>febrero</a:t>
              </a:r>
              <a:r>
                <a:rPr lang="pt-BR" sz="3500" dirty="0">
                  <a:latin typeface="Consolas" panose="020B0609020204030204" pitchFamily="49" charset="0"/>
                  <a:cs typeface="Consolas" panose="020B0609020204030204" pitchFamily="49" charset="0"/>
                </a:rPr>
                <a:t> de 2018). </a:t>
              </a:r>
              <a:r>
                <a:rPr lang="es-MX" sz="3500" i="1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Tips</a:t>
              </a:r>
              <a:r>
                <a:rPr lang="pt-BR" sz="3500" i="1" dirty="0">
                  <a:latin typeface="Consolas" panose="020B0609020204030204" pitchFamily="49" charset="0"/>
                  <a:cs typeface="Consolas" panose="020B0609020204030204" pitchFamily="49" charset="0"/>
                </a:rPr>
                <a:t> para </a:t>
              </a:r>
              <a:r>
                <a:rPr lang="es-MX" sz="3500" i="1" dirty="0">
                  <a:latin typeface="Consolas" panose="020B0609020204030204" pitchFamily="49" charset="0"/>
                  <a:cs typeface="Consolas" panose="020B0609020204030204" pitchFamily="49" charset="0"/>
                </a:rPr>
                <a:t>la</a:t>
              </a:r>
              <a:r>
                <a:rPr lang="pt-BR" sz="3500" i="1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s-MX" sz="3500" i="1" dirty="0">
                  <a:latin typeface="Consolas" panose="020B0609020204030204" pitchFamily="49" charset="0"/>
                  <a:cs typeface="Consolas" panose="020B0609020204030204" pitchFamily="49" charset="0"/>
                </a:rPr>
                <a:t>elaboración</a:t>
              </a:r>
              <a:r>
                <a:rPr lang="pt-BR" sz="3500" i="1" dirty="0">
                  <a:latin typeface="Consolas" panose="020B0609020204030204" pitchFamily="49" charset="0"/>
                  <a:cs typeface="Consolas" panose="020B0609020204030204" pitchFamily="49" charset="0"/>
                </a:rPr>
                <a:t> de </a:t>
              </a:r>
              <a:r>
                <a:rPr lang="es-MX" sz="3500" i="1" dirty="0">
                  <a:latin typeface="Consolas" panose="020B0609020204030204" pitchFamily="49" charset="0"/>
                  <a:cs typeface="Consolas" panose="020B0609020204030204" pitchFamily="49" charset="0"/>
                </a:rPr>
                <a:t>Póster</a:t>
              </a:r>
              <a:r>
                <a:rPr lang="pt-BR" sz="3500" i="1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s-MX" sz="3500" i="1" dirty="0">
                  <a:latin typeface="Consolas" panose="020B0609020204030204" pitchFamily="49" charset="0"/>
                  <a:cs typeface="Consolas" panose="020B0609020204030204" pitchFamily="49" charset="0"/>
                </a:rPr>
                <a:t>Científico</a:t>
              </a:r>
              <a:r>
                <a:rPr lang="pt-BR" sz="3500" dirty="0">
                  <a:latin typeface="Consolas" panose="020B0609020204030204" pitchFamily="49" charset="0"/>
                  <a:cs typeface="Consolas" panose="020B0609020204030204" pitchFamily="49" charset="0"/>
                </a:rPr>
                <a:t>. </a:t>
              </a:r>
              <a:r>
                <a:rPr lang="es-MX" sz="3500" dirty="0">
                  <a:latin typeface="Consolas" panose="020B0609020204030204" pitchFamily="49" charset="0"/>
                  <a:cs typeface="Consolas" panose="020B0609020204030204" pitchFamily="49" charset="0"/>
                </a:rPr>
                <a:t>Obtenido</a:t>
              </a:r>
              <a:r>
                <a:rPr lang="pt-BR" sz="3500" dirty="0">
                  <a:latin typeface="Consolas" panose="020B0609020204030204" pitchFamily="49" charset="0"/>
                  <a:cs typeface="Consolas" panose="020B0609020204030204" pitchFamily="49" charset="0"/>
                </a:rPr>
                <a:t> de: </a:t>
              </a:r>
              <a:r>
                <a:rPr lang="pt-BR" sz="3500" dirty="0">
                  <a:latin typeface="Consolas" panose="020B0609020204030204" pitchFamily="49" charset="0"/>
                  <a:cs typeface="Consolas" panose="020B0609020204030204" pitchFamily="49" charset="0"/>
                  <a:hlinkClick r:id="rId3"/>
                </a:rPr>
                <a:t>http://edumed.imss.gob.mx</a:t>
              </a:r>
              <a:endParaRPr lang="pt-BR" sz="35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lvl="0" algn="l"/>
              <a:r>
                <a:rPr lang="es-MX" sz="35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Larson</a:t>
              </a:r>
              <a:r>
                <a:rPr lang="es-MX" sz="3500" dirty="0">
                  <a:latin typeface="Consolas" panose="020B0609020204030204" pitchFamily="49" charset="0"/>
                  <a:cs typeface="Consolas" panose="020B0609020204030204" pitchFamily="49" charset="0"/>
                </a:rPr>
                <a:t>, Ron. (2010). </a:t>
              </a:r>
              <a:r>
                <a:rPr lang="es-MX" sz="3500" i="1" dirty="0">
                  <a:latin typeface="Consolas" panose="020B0609020204030204" pitchFamily="49" charset="0"/>
                  <a:cs typeface="Consolas" panose="020B0609020204030204" pitchFamily="49" charset="0"/>
                </a:rPr>
                <a:t>Cálculo 2 de varias variables</a:t>
              </a:r>
              <a:r>
                <a:rPr lang="es-MX" sz="3500" dirty="0">
                  <a:latin typeface="Consolas" panose="020B0609020204030204" pitchFamily="49" charset="0"/>
                  <a:cs typeface="Consolas" panose="020B0609020204030204" pitchFamily="49" charset="0"/>
                </a:rPr>
                <a:t>. Editorial Mc Graw Hill.</a:t>
              </a:r>
            </a:p>
            <a:p>
              <a:pPr lvl="0" algn="l"/>
              <a:r>
                <a:rPr lang="es-MX" sz="3500" dirty="0">
                  <a:latin typeface="Consolas" panose="020B0609020204030204" pitchFamily="49" charset="0"/>
                  <a:cs typeface="Consolas" panose="020B0609020204030204" pitchFamily="49" charset="0"/>
                </a:rPr>
                <a:t>Pierre, Elena. (2018). </a:t>
              </a:r>
              <a:r>
                <a:rPr lang="es-MX" sz="3500" i="1" dirty="0">
                  <a:latin typeface="Consolas" panose="020B0609020204030204" pitchFamily="49" charset="0"/>
                  <a:cs typeface="Consolas" panose="020B0609020204030204" pitchFamily="49" charset="0"/>
                </a:rPr>
                <a:t>Las Matemáticas en la vida diaria</a:t>
              </a:r>
              <a:r>
                <a:rPr lang="es-MX" sz="3500" dirty="0">
                  <a:latin typeface="Consolas" panose="020B0609020204030204" pitchFamily="49" charset="0"/>
                  <a:cs typeface="Consolas" panose="020B0609020204030204" pitchFamily="49" charset="0"/>
                </a:rPr>
                <a:t>. Muy interesante. 34-36.</a:t>
              </a:r>
            </a:p>
          </p:txBody>
        </p:sp>
        <p:sp>
          <p:nvSpPr>
            <p:cNvPr id="30" name="Marcador de contenido 2"/>
            <p:cNvSpPr txBox="1">
              <a:spLocks/>
            </p:cNvSpPr>
            <p:nvPr/>
          </p:nvSpPr>
          <p:spPr>
            <a:xfrm>
              <a:off x="393030" y="7309355"/>
              <a:ext cx="9828000" cy="11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lIns="121924" tIns="60962" rIns="121924" bIns="60962" rtlCol="0" anchor="ctr">
              <a:noAutofit/>
            </a:bodyPr>
            <a:lstStyle>
              <a:lvl1pPr marL="0" indent="0" algn="ctr" defTabSz="2159996" rtl="0" eaLnBrk="1" latinLnBrk="0" hangingPunct="1">
                <a:lnSpc>
                  <a:spcPct val="90000"/>
                </a:lnSpc>
                <a:spcBef>
                  <a:spcPts val="2362"/>
                </a:spcBef>
                <a:buFont typeface="Arial" panose="020B0604020202020204" pitchFamily="34" charset="0"/>
                <a:buNone/>
                <a:defRPr sz="56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79998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47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59996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42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39994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19991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399989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479987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559985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639983" indent="0" algn="ctr" defTabSz="2159996" rtl="0" eaLnBrk="1" latinLnBrk="0" hangingPunct="1">
                <a:lnSpc>
                  <a:spcPct val="90000"/>
                </a:lnSpc>
                <a:spcBef>
                  <a:spcPts val="1181"/>
                </a:spcBef>
                <a:buFont typeface="Arial" panose="020B0604020202020204" pitchFamily="34" charset="0"/>
                <a:buNone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5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Referencias Bibliográficas</a:t>
              </a:r>
            </a:p>
          </p:txBody>
        </p:sp>
      </p:grpSp>
      <p:sp>
        <p:nvSpPr>
          <p:cNvPr id="31" name="Rectángulo 30"/>
          <p:cNvSpPr/>
          <p:nvPr/>
        </p:nvSpPr>
        <p:spPr>
          <a:xfrm>
            <a:off x="7182624" y="41984146"/>
            <a:ext cx="22807611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734" dirty="0">
                <a:solidFill>
                  <a:srgbClr val="80808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e-mail@autor1, e-mail@autor2</a:t>
            </a:r>
            <a:r>
              <a:rPr lang="es-MX" sz="3734">
                <a:solidFill>
                  <a:srgbClr val="80808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, e-mail@autor3</a:t>
            </a:r>
            <a:endParaRPr lang="es-MX" sz="5867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38120" t="16967" r="53836" b="68347"/>
          <a:stretch/>
        </p:blipFill>
        <p:spPr>
          <a:xfrm>
            <a:off x="5814697" y="32501114"/>
            <a:ext cx="6371811" cy="65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6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</TotalTime>
  <Words>277</Words>
  <Application>Microsoft Office PowerPoint</Application>
  <PresentationFormat>Personalizado</PresentationFormat>
  <Paragraphs>24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Consolas</vt:lpstr>
      <vt:lpstr>Times New Roman</vt:lpstr>
      <vt:lpstr>Tema de Office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Erick Cervantes M</dc:creator>
  <cp:lastModifiedBy>USUARIO-16</cp:lastModifiedBy>
  <cp:revision>19</cp:revision>
  <dcterms:created xsi:type="dcterms:W3CDTF">2018-02-14T14:59:07Z</dcterms:created>
  <dcterms:modified xsi:type="dcterms:W3CDTF">2018-02-14T20:27:27Z</dcterms:modified>
</cp:coreProperties>
</file>